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97" r:id="rId1"/>
  </p:sldMasterIdLst>
  <p:notesMasterIdLst>
    <p:notesMasterId r:id="rId4"/>
  </p:notesMasterIdLst>
  <p:sldIdLst>
    <p:sldId id="629" r:id="rId2"/>
    <p:sldId id="630" r:id="rId3"/>
  </p:sldIdLst>
  <p:sldSz cx="9906000" cy="6858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CF3E0"/>
    <a:srgbClr val="FFFF53"/>
    <a:srgbClr val="C9E7A7"/>
    <a:srgbClr val="FFB9FF"/>
    <a:srgbClr val="FFDA3F"/>
    <a:srgbClr val="96BAE6"/>
    <a:srgbClr val="FFCC00"/>
    <a:srgbClr val="DDDDFF"/>
    <a:srgbClr val="FAE7C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269D01E-BC32-4049-B463-5C60D7B0CCD2}" styleName="테마 스타일 2 - 강조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929F9F4-4A8F-4326-A1B4-22849713DDAB}" styleName="어두운 스타일 1 - 강조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928" autoAdjust="0"/>
    <p:restoredTop sz="86078" autoAdjust="0"/>
  </p:normalViewPr>
  <p:slideViewPr>
    <p:cSldViewPr>
      <p:cViewPr varScale="1">
        <p:scale>
          <a:sx n="123" d="100"/>
          <a:sy n="123" d="100"/>
        </p:scale>
        <p:origin x="-738" y="-90"/>
      </p:cViewPr>
      <p:guideLst>
        <p:guide orient="horz" pos="811"/>
        <p:guide pos="3120"/>
        <p:guide pos="121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830"/>
    </p:cViewPr>
  </p:sorterViewPr>
  <p:notesViewPr>
    <p:cSldViewPr>
      <p:cViewPr varScale="1">
        <p:scale>
          <a:sx n="81" d="100"/>
          <a:sy n="81" d="100"/>
        </p:scale>
        <p:origin x="-2088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87C14F-E2B0-46F3-9AFC-55AC48F856A8}" type="datetimeFigureOut">
              <a:rPr lang="ko-KR" altLang="en-US" smtClean="0"/>
              <a:pPr/>
              <a:t>2012-11-02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07D93-3D69-4849-9988-ABA738B5AF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" y="1600202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638" y="4406902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81501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9199" y="1600202"/>
            <a:ext cx="4381501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377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377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499" y="273052"/>
            <a:ext cx="553720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1" y="1435102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1600202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1" y="274640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128464" y="188912"/>
            <a:ext cx="9648000" cy="6408000"/>
          </a:xfrm>
          <a:prstGeom prst="rect">
            <a:avLst/>
          </a:prstGeom>
          <a:noFill/>
          <a:ln w="6350">
            <a:solidFill>
              <a:srgbClr val="96969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 sz="1200" b="1" u="none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128464" y="142034"/>
            <a:ext cx="9649072" cy="936625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 sz="1200" b="1" u="none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62018" y="6572160"/>
            <a:ext cx="185178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9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Copyright </a:t>
            </a:r>
            <a:r>
              <a:rPr lang="ko-KR" altLang="en-US" sz="9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ⓒ</a:t>
            </a:r>
            <a:r>
              <a:rPr lang="en-US" altLang="ko-KR" sz="900" i="1" baseline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EXR KOREA. 2012</a:t>
            </a:r>
            <a:endParaRPr lang="ko-KR" altLang="en-US" sz="9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 userDrawn="1"/>
        </p:nvSpPr>
        <p:spPr bwMode="auto">
          <a:xfrm>
            <a:off x="8498582" y="6564465"/>
            <a:ext cx="1325562" cy="2616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ko-KR" sz="1100" i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PAGE </a:t>
            </a:r>
            <a:fld id="{71A1DB29-7F69-45EE-B929-A7B3E854812D}" type="slidenum">
              <a:rPr lang="en-US" altLang="ko-KR" sz="1100" i="1" kern="120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pPr algn="r" eaLnBrk="1" hangingPunct="1">
                <a:spcBef>
                  <a:spcPct val="50000"/>
                </a:spcBef>
                <a:defRPr/>
              </a:pPr>
              <a:t>‹#›</a:t>
            </a:fld>
            <a:endParaRPr lang="en-US" altLang="ko-KR" sz="1100" i="1" kern="1200" dirty="0" smtClean="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2.jpe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20" name="Rectangle 2"/>
          <p:cNvSpPr>
            <a:spLocks noChangeArrowheads="1"/>
          </p:cNvSpPr>
          <p:nvPr/>
        </p:nvSpPr>
        <p:spPr bwMode="auto">
          <a:xfrm>
            <a:off x="1385840" y="476672"/>
            <a:ext cx="70235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ko-KR" altLang="en-US" sz="2400" dirty="0" smtClean="0">
                <a:solidFill>
                  <a:srgbClr val="FFFFFF"/>
                </a:solidFill>
              </a:rPr>
              <a:t>제</a:t>
            </a:r>
            <a:r>
              <a:rPr lang="en-US" altLang="ko-KR" sz="2400" dirty="0" smtClean="0">
                <a:solidFill>
                  <a:srgbClr val="FFFFFF"/>
                </a:solidFill>
              </a:rPr>
              <a:t>4</a:t>
            </a:r>
            <a:r>
              <a:rPr lang="ko-KR" altLang="en-US" sz="2400" dirty="0" smtClean="0">
                <a:solidFill>
                  <a:srgbClr val="FFFFFF"/>
                </a:solidFill>
              </a:rPr>
              <a:t>회 </a:t>
            </a:r>
            <a:r>
              <a:rPr lang="ko-KR" altLang="en-US" sz="2400" dirty="0" smtClean="0">
                <a:solidFill>
                  <a:srgbClr val="FFFFFF"/>
                </a:solidFill>
              </a:rPr>
              <a:t>한국의류학회</a:t>
            </a:r>
            <a:r>
              <a:rPr lang="en-US" altLang="ko-KR" sz="2400" dirty="0" smtClean="0">
                <a:solidFill>
                  <a:srgbClr val="FFFFFF"/>
                </a:solidFill>
              </a:rPr>
              <a:t> </a:t>
            </a:r>
            <a:r>
              <a:rPr lang="ko-KR" altLang="en-US" sz="2400" dirty="0" smtClean="0">
                <a:solidFill>
                  <a:srgbClr val="FFFFFF"/>
                </a:solidFill>
              </a:rPr>
              <a:t>패션상품기획 콘테스트 주제</a:t>
            </a:r>
            <a:endParaRPr lang="en-US" altLang="ko-KR" sz="2400" dirty="0">
              <a:solidFill>
                <a:srgbClr val="FFFFF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0532" y="1844825"/>
            <a:ext cx="87369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smtClean="0">
                <a:solidFill>
                  <a:srgbClr val="000000"/>
                </a:solidFill>
              </a:rPr>
              <a:t>별첨을 참고하여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, EXR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의 캐포츠 라이프 스타일을 즐기는 사람에게 어울리는 트레이닝 세트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상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,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하의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)</a:t>
            </a:r>
            <a:r>
              <a:rPr lang="ko-KR" altLang="en-US" sz="1200" b="1" dirty="0" smtClean="0">
                <a:solidFill>
                  <a:srgbClr val="000000"/>
                </a:solidFill>
              </a:rPr>
              <a:t>를 개발 하시오</a:t>
            </a:r>
            <a:r>
              <a:rPr lang="en-US" altLang="ko-KR" sz="1200" b="1" dirty="0" smtClean="0">
                <a:solidFill>
                  <a:srgbClr val="000000"/>
                </a:solidFill>
              </a:rPr>
              <a:t>.</a:t>
            </a:r>
            <a:endParaRPr lang="ko-KR" altLang="en-US" sz="1200" b="1" dirty="0">
              <a:solidFill>
                <a:srgbClr val="000000"/>
              </a:solidFill>
            </a:endParaRPr>
          </a:p>
        </p:txBody>
      </p:sp>
      <p:sp>
        <p:nvSpPr>
          <p:cNvPr id="15" name="오각형 14"/>
          <p:cNvSpPr/>
          <p:nvPr/>
        </p:nvSpPr>
        <p:spPr>
          <a:xfrm>
            <a:off x="428498" y="1279793"/>
            <a:ext cx="6006667" cy="432048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err="1" smtClean="0"/>
              <a:t>Caports</a:t>
            </a:r>
            <a:r>
              <a:rPr lang="en-US" altLang="ko-KR" b="1" dirty="0" smtClean="0"/>
              <a:t> Life Style</a:t>
            </a:r>
            <a:r>
              <a:rPr lang="ko-KR" altLang="en-US" b="1" dirty="0" smtClean="0"/>
              <a:t>에 맞는 트레이닝 세트를 개발하라</a:t>
            </a:r>
            <a:endParaRPr lang="ko-KR" altLang="en-US" b="1" dirty="0"/>
          </a:p>
        </p:txBody>
      </p:sp>
      <p:pic>
        <p:nvPicPr>
          <p:cNvPr id="18" name="Picture 4" descr="스크린샷 2012-05-23 오후 11.35.15.png"/>
          <p:cNvPicPr>
            <a:picLocks noChangeAspect="1"/>
          </p:cNvPicPr>
          <p:nvPr/>
        </p:nvPicPr>
        <p:blipFill>
          <a:blip r:embed="rId2" cstate="print"/>
          <a:srcRect l="5063"/>
          <a:stretch>
            <a:fillRect/>
          </a:stretch>
        </p:blipFill>
        <p:spPr bwMode="auto">
          <a:xfrm>
            <a:off x="3368824" y="2132856"/>
            <a:ext cx="2700299" cy="1876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D:\EXR\참조\모라비안 컨설팅 자료\EXR 04-06\caports\caports image\200121240-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504" y="4096208"/>
            <a:ext cx="2088232" cy="2456744"/>
          </a:xfrm>
          <a:prstGeom prst="rect">
            <a:avLst/>
          </a:prstGeom>
          <a:noFill/>
        </p:spPr>
      </p:pic>
      <p:pic>
        <p:nvPicPr>
          <p:cNvPr id="2051" name="Picture 3" descr="D:\EXR\참조\모라비안 컨설팅 자료\EXR 04-06\caports\caports image\AAJY00147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84748" y="4077071"/>
            <a:ext cx="2052228" cy="2455851"/>
          </a:xfrm>
          <a:prstGeom prst="rect">
            <a:avLst/>
          </a:prstGeom>
          <a:noFill/>
        </p:spPr>
      </p:pic>
      <p:pic>
        <p:nvPicPr>
          <p:cNvPr id="2052" name="Picture 4" descr="D:\EXR\참조\모라비안 컨설팅 자료\EXR 04-06\caports\caports image\dv3640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504" y="2132856"/>
            <a:ext cx="2788395" cy="1872208"/>
          </a:xfrm>
          <a:prstGeom prst="rect">
            <a:avLst/>
          </a:prstGeom>
          <a:noFill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85248" y="4077072"/>
            <a:ext cx="2243857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30331" y="2132856"/>
            <a:ext cx="3323169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D:\EXR\참조\모라비안 컨설팅 자료\exr웹자료\이미지\exr광고사진\bu0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80992" y="4077072"/>
            <a:ext cx="2232248" cy="2448272"/>
          </a:xfrm>
          <a:prstGeom prst="rect">
            <a:avLst/>
          </a:prstGeom>
          <a:noFill/>
        </p:spPr>
      </p:pic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72480" y="332656"/>
            <a:ext cx="194421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dirty="0" smtClean="0">
                <a:solidFill>
                  <a:srgbClr val="FFFF00"/>
                </a:solidFill>
              </a:rPr>
              <a:t>EXR</a:t>
            </a:r>
            <a:endParaRPr lang="en-US" altLang="ko-KR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"/>
          <p:cNvSpPr>
            <a:spLocks noChangeArrowheads="1"/>
          </p:cNvSpPr>
          <p:nvPr/>
        </p:nvSpPr>
        <p:spPr bwMode="auto">
          <a:xfrm>
            <a:off x="1" y="0"/>
            <a:ext cx="4088904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pPr>
              <a:spcBef>
                <a:spcPct val="50000"/>
              </a:spcBef>
              <a:buClr>
                <a:srgbClr val="FFFFFF"/>
              </a:buClr>
              <a:buSzPct val="90000"/>
              <a:buFont typeface="Wingdings" pitchFamily="2" charset="2"/>
              <a:buChar char="u"/>
            </a:pPr>
            <a:endParaRPr lang="ko-KR" altLang="ko-KR" sz="1400">
              <a:solidFill>
                <a:srgbClr val="FFFFFF"/>
              </a:solidFill>
            </a:endParaRPr>
          </a:p>
        </p:txBody>
      </p:sp>
      <p:sp>
        <p:nvSpPr>
          <p:cNvPr id="7176" name="Text Box 14"/>
          <p:cNvSpPr txBox="1">
            <a:spLocks noChangeArrowheads="1"/>
          </p:cNvSpPr>
          <p:nvPr/>
        </p:nvSpPr>
        <p:spPr bwMode="auto">
          <a:xfrm>
            <a:off x="272480" y="4869160"/>
            <a:ext cx="1368426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  <a:buClr>
                <a:srgbClr val="FFFFFF"/>
              </a:buClr>
              <a:buFont typeface="Wingdings" pitchFamily="2" charset="2"/>
              <a:buNone/>
            </a:pPr>
            <a:r>
              <a:rPr lang="en-US" altLang="ko-KR" sz="1000" b="1" dirty="0" smtClean="0">
                <a:solidFill>
                  <a:srgbClr val="FFFFFF"/>
                </a:solidFill>
              </a:rPr>
              <a:t>CHARACTER</a:t>
            </a:r>
          </a:p>
        </p:txBody>
      </p:sp>
      <p:sp>
        <p:nvSpPr>
          <p:cNvPr id="7185" name="Rectangle 35"/>
          <p:cNvSpPr>
            <a:spLocks noChangeArrowheads="1"/>
          </p:cNvSpPr>
          <p:nvPr/>
        </p:nvSpPr>
        <p:spPr bwMode="auto">
          <a:xfrm>
            <a:off x="255100" y="5124746"/>
            <a:ext cx="1673564" cy="161662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0" rIns="72000"/>
          <a:lstStyle/>
          <a:p>
            <a:pPr>
              <a:spcBef>
                <a:spcPct val="50000"/>
              </a:spcBef>
              <a:buClr>
                <a:srgbClr val="FFFFFF"/>
              </a:buClr>
              <a:buSzPct val="90000"/>
              <a:buFont typeface="Wingdings" pitchFamily="2" charset="2"/>
              <a:buNone/>
            </a:pPr>
            <a:r>
              <a:rPr lang="en-US" altLang="ko-KR" sz="1200" dirty="0" smtClean="0">
                <a:solidFill>
                  <a:srgbClr val="000000"/>
                </a:solidFill>
              </a:rPr>
              <a:t>Progressive</a:t>
            </a:r>
            <a:r>
              <a:rPr lang="en-US" altLang="ko-KR" sz="1200" dirty="0">
                <a:solidFill>
                  <a:srgbClr val="000000"/>
                </a:solidFill>
              </a:rPr>
              <a:t>, </a:t>
            </a:r>
            <a:r>
              <a:rPr lang="en-US" altLang="ko-KR" sz="1200" dirty="0" smtClean="0">
                <a:solidFill>
                  <a:srgbClr val="000000"/>
                </a:solidFill>
              </a:rPr>
              <a:t>Challenging</a:t>
            </a:r>
            <a:r>
              <a:rPr lang="en-US" altLang="ko-KR" sz="1200" dirty="0">
                <a:solidFill>
                  <a:srgbClr val="000000"/>
                </a:solidFill>
              </a:rPr>
              <a:t>, </a:t>
            </a:r>
            <a:r>
              <a:rPr lang="en-US" altLang="ko-KR" sz="1200" dirty="0" smtClean="0">
                <a:solidFill>
                  <a:srgbClr val="000000"/>
                </a:solidFill>
              </a:rPr>
              <a:t>Energetic, Leading, Passionate, Innovative, Confident, Distinguished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61" name="Text Box 8"/>
          <p:cNvSpPr txBox="1">
            <a:spLocks noChangeArrowheads="1"/>
          </p:cNvSpPr>
          <p:nvPr/>
        </p:nvSpPr>
        <p:spPr bwMode="auto">
          <a:xfrm>
            <a:off x="200472" y="908720"/>
            <a:ext cx="3816424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sz="1100" dirty="0" smtClean="0">
                <a:solidFill>
                  <a:prstClr val="black"/>
                </a:solidFill>
              </a:rPr>
              <a:t>일에</a:t>
            </a:r>
            <a:r>
              <a:rPr lang="en-US" altLang="ko-KR" sz="1100" dirty="0" smtClean="0">
                <a:solidFill>
                  <a:prstClr val="black"/>
                </a:solidFill>
              </a:rPr>
              <a:t> </a:t>
            </a:r>
            <a:r>
              <a:rPr lang="ko-KR" altLang="en-US" sz="1100" dirty="0" smtClean="0">
                <a:solidFill>
                  <a:prstClr val="black"/>
                </a:solidFill>
              </a:rPr>
              <a:t>대한 욕심이 많으며 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완벽주의</a:t>
            </a:r>
            <a:r>
              <a:rPr lang="ko-KR" altLang="en-US" sz="1100" dirty="0" smtClean="0">
                <a:solidFill>
                  <a:prstClr val="black"/>
                </a:solidFill>
              </a:rPr>
              <a:t>적인 성향을 가지고 있다</a:t>
            </a:r>
            <a:r>
              <a:rPr lang="en-US" altLang="ko-KR" sz="1100" dirty="0" smtClean="0">
                <a:solidFill>
                  <a:prstClr val="black"/>
                </a:solidFill>
              </a:rPr>
              <a:t>. </a:t>
            </a:r>
            <a:r>
              <a:rPr lang="ko-KR" altLang="en-US" sz="1100" dirty="0" smtClean="0">
                <a:solidFill>
                  <a:prstClr val="black"/>
                </a:solidFill>
              </a:rPr>
              <a:t>모든 면에서 완벽하기 위해 많은 정보와 지식</a:t>
            </a:r>
            <a:r>
              <a:rPr lang="en-US" altLang="ko-KR" sz="1100" dirty="0" smtClean="0">
                <a:solidFill>
                  <a:prstClr val="black"/>
                </a:solidFill>
              </a:rPr>
              <a:t>, </a:t>
            </a:r>
            <a:r>
              <a:rPr lang="ko-KR" altLang="en-US" sz="1100" dirty="0" smtClean="0">
                <a:solidFill>
                  <a:prstClr val="black"/>
                </a:solidFill>
              </a:rPr>
              <a:t>경험을 쌓을 수 있도록 끊임없이 노력한다</a:t>
            </a:r>
            <a:r>
              <a:rPr lang="en-US" altLang="ko-KR" sz="1100" dirty="0" smtClean="0">
                <a:solidFill>
                  <a:prstClr val="black"/>
                </a:solidFill>
              </a:rPr>
              <a:t>.</a:t>
            </a:r>
            <a:r>
              <a:rPr lang="ko-KR" altLang="en-US" sz="1100" dirty="0" smtClean="0">
                <a:solidFill>
                  <a:prstClr val="black"/>
                </a:solidFill>
              </a:rPr>
              <a:t> 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새로운 것</a:t>
            </a:r>
            <a:r>
              <a:rPr lang="ko-KR" altLang="en-US" sz="1100" dirty="0" smtClean="0">
                <a:solidFill>
                  <a:prstClr val="black"/>
                </a:solidFill>
              </a:rPr>
              <a:t>들을 누구보다 잘 받아 드리고 또 그것을 창조해 내기 위해 항상 새로운 영역에 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도전</a:t>
            </a:r>
            <a:r>
              <a:rPr lang="ko-KR" altLang="en-US" sz="1100" dirty="0" smtClean="0">
                <a:solidFill>
                  <a:prstClr val="black"/>
                </a:solidFill>
              </a:rPr>
              <a:t>한다</a:t>
            </a:r>
            <a:r>
              <a:rPr lang="en-US" altLang="ko-KR" sz="1100" dirty="0" smtClean="0">
                <a:solidFill>
                  <a:prstClr val="black"/>
                </a:solidFill>
              </a:rPr>
              <a:t>. </a:t>
            </a:r>
            <a:r>
              <a:rPr lang="ko-KR" altLang="en-US" sz="1200" b="1" dirty="0" err="1" smtClean="0">
                <a:solidFill>
                  <a:prstClr val="black"/>
                </a:solidFill>
              </a:rPr>
              <a:t>자존감</a:t>
            </a:r>
            <a:r>
              <a:rPr lang="ko-KR" altLang="en-US" sz="1100" dirty="0" err="1" smtClean="0">
                <a:solidFill>
                  <a:prstClr val="black"/>
                </a:solidFill>
              </a:rPr>
              <a:t>이</a:t>
            </a:r>
            <a:r>
              <a:rPr lang="ko-KR" altLang="en-US" sz="1100" dirty="0" smtClean="0">
                <a:solidFill>
                  <a:prstClr val="black"/>
                </a:solidFill>
              </a:rPr>
              <a:t> 강하고 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고집</a:t>
            </a:r>
            <a:r>
              <a:rPr lang="ko-KR" altLang="en-US" sz="1100" dirty="0" smtClean="0">
                <a:solidFill>
                  <a:prstClr val="black"/>
                </a:solidFill>
              </a:rPr>
              <a:t>이 세서 목표를 세우면 무서울 정도의 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추진력</a:t>
            </a:r>
            <a:r>
              <a:rPr lang="ko-KR" altLang="en-US" sz="1100" dirty="0" smtClean="0">
                <a:solidFill>
                  <a:prstClr val="black"/>
                </a:solidFill>
              </a:rPr>
              <a:t>을 발휘해 반드시 원하는 결과를 도출해 내는 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성취주의자</a:t>
            </a:r>
            <a:r>
              <a:rPr lang="ko-KR" altLang="en-US" sz="1100" dirty="0" smtClean="0">
                <a:solidFill>
                  <a:prstClr val="black"/>
                </a:solidFill>
              </a:rPr>
              <a:t>다</a:t>
            </a:r>
            <a:r>
              <a:rPr lang="en-US" altLang="ko-KR" sz="1100" dirty="0" smtClean="0">
                <a:solidFill>
                  <a:prstClr val="black"/>
                </a:solidFill>
              </a:rPr>
              <a:t>.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sz="1200" b="1" dirty="0" smtClean="0">
                <a:solidFill>
                  <a:prstClr val="black"/>
                </a:solidFill>
              </a:rPr>
              <a:t>스포츠</a:t>
            </a:r>
            <a:r>
              <a:rPr lang="ko-KR" altLang="en-US" sz="1100" dirty="0" smtClean="0">
                <a:solidFill>
                  <a:prstClr val="black"/>
                </a:solidFill>
              </a:rPr>
              <a:t>를 진심으로 사랑하며 하루의 시작과 끝을 </a:t>
            </a:r>
            <a:r>
              <a:rPr lang="en-US" altLang="ko-KR" sz="1100" b="1" dirty="0" smtClean="0">
                <a:solidFill>
                  <a:prstClr val="black"/>
                </a:solidFill>
              </a:rPr>
              <a:t>Gym</a:t>
            </a:r>
            <a:r>
              <a:rPr lang="ko-KR" altLang="en-US" sz="1100" dirty="0" smtClean="0">
                <a:solidFill>
                  <a:prstClr val="black"/>
                </a:solidFill>
              </a:rPr>
              <a:t>에서 보낸다</a:t>
            </a:r>
            <a:r>
              <a:rPr lang="en-US" altLang="ko-KR" sz="1100" dirty="0" smtClean="0">
                <a:solidFill>
                  <a:prstClr val="black"/>
                </a:solidFill>
              </a:rPr>
              <a:t>. </a:t>
            </a:r>
            <a:r>
              <a:rPr lang="ko-KR" altLang="en-US" sz="1100" dirty="0" smtClean="0">
                <a:solidFill>
                  <a:prstClr val="black"/>
                </a:solidFill>
              </a:rPr>
              <a:t> </a:t>
            </a:r>
            <a:r>
              <a:rPr lang="ko-KR" altLang="en-US" sz="1100" dirty="0" err="1" smtClean="0">
                <a:solidFill>
                  <a:prstClr val="black"/>
                </a:solidFill>
              </a:rPr>
              <a:t>클라이밍</a:t>
            </a:r>
            <a:r>
              <a:rPr lang="en-US" altLang="ko-KR" sz="1100" dirty="0" smtClean="0">
                <a:solidFill>
                  <a:prstClr val="black"/>
                </a:solidFill>
              </a:rPr>
              <a:t>, </a:t>
            </a:r>
            <a:r>
              <a:rPr lang="ko-KR" altLang="en-US" sz="1100" dirty="0" smtClean="0">
                <a:solidFill>
                  <a:prstClr val="black"/>
                </a:solidFill>
              </a:rPr>
              <a:t>스키</a:t>
            </a:r>
            <a:r>
              <a:rPr lang="en-US" altLang="ko-KR" sz="1100" dirty="0" smtClean="0">
                <a:solidFill>
                  <a:prstClr val="black"/>
                </a:solidFill>
              </a:rPr>
              <a:t>, </a:t>
            </a:r>
            <a:r>
              <a:rPr lang="ko-KR" altLang="en-US" sz="1100" dirty="0" err="1" smtClean="0">
                <a:solidFill>
                  <a:prstClr val="black"/>
                </a:solidFill>
              </a:rPr>
              <a:t>웨이크보드</a:t>
            </a:r>
            <a:r>
              <a:rPr lang="en-US" altLang="ko-KR" sz="1100" dirty="0" smtClean="0">
                <a:solidFill>
                  <a:prstClr val="black"/>
                </a:solidFill>
              </a:rPr>
              <a:t> </a:t>
            </a:r>
            <a:r>
              <a:rPr lang="ko-KR" altLang="en-US" sz="1100" dirty="0" smtClean="0">
                <a:solidFill>
                  <a:prstClr val="black"/>
                </a:solidFill>
              </a:rPr>
              <a:t>등 </a:t>
            </a:r>
            <a:r>
              <a:rPr lang="ko-KR" altLang="en-US" sz="1100" dirty="0" err="1" smtClean="0">
                <a:solidFill>
                  <a:prstClr val="black"/>
                </a:solidFill>
              </a:rPr>
              <a:t>다이나믹한</a:t>
            </a:r>
            <a:r>
              <a:rPr lang="ko-KR" altLang="en-US" sz="1100" dirty="0" smtClean="0">
                <a:solidFill>
                  <a:prstClr val="black"/>
                </a:solidFill>
              </a:rPr>
              <a:t> 스포츠를 좋아하며 새로운 스포츠 종목을 체험하기를 </a:t>
            </a:r>
            <a:r>
              <a:rPr lang="ko-KR" altLang="en-US" sz="1100" dirty="0" err="1" smtClean="0">
                <a:solidFill>
                  <a:prstClr val="black"/>
                </a:solidFill>
              </a:rPr>
              <a:t>즐겨한다</a:t>
            </a:r>
            <a:r>
              <a:rPr lang="en-US" altLang="ko-KR" sz="1100" dirty="0" smtClean="0">
                <a:solidFill>
                  <a:prstClr val="black"/>
                </a:solidFill>
              </a:rPr>
              <a:t>.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ko-KR" altLang="en-US" sz="1100" dirty="0" smtClean="0">
                <a:solidFill>
                  <a:prstClr val="black"/>
                </a:solidFill>
              </a:rPr>
              <a:t> 패션에 관심이 많아 국내외 유행정보에 민감하며 자신을 꾸미고 다듬는 일에 관심이 많으며</a:t>
            </a:r>
            <a:r>
              <a:rPr lang="en-US" altLang="ko-KR" sz="1100" dirty="0" smtClean="0">
                <a:solidFill>
                  <a:prstClr val="black"/>
                </a:solidFill>
              </a:rPr>
              <a:t>, </a:t>
            </a:r>
            <a:r>
              <a:rPr lang="ko-KR" altLang="en-US" sz="1100" dirty="0" smtClean="0">
                <a:solidFill>
                  <a:prstClr val="black"/>
                </a:solidFill>
              </a:rPr>
              <a:t>모든 일에 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적극적</a:t>
            </a:r>
            <a:r>
              <a:rPr lang="ko-KR" altLang="en-US" sz="1100" dirty="0" smtClean="0">
                <a:solidFill>
                  <a:prstClr val="black"/>
                </a:solidFill>
              </a:rPr>
              <a:t>이며 건강한 삶을 위해서는 투자를 아끼지 않고 즐긴다</a:t>
            </a:r>
            <a:r>
              <a:rPr lang="en-US" altLang="ko-KR" sz="1100" dirty="0" smtClean="0">
                <a:solidFill>
                  <a:prstClr val="black"/>
                </a:solidFill>
              </a:rPr>
              <a:t>. </a:t>
            </a:r>
          </a:p>
        </p:txBody>
      </p:sp>
      <p:grpSp>
        <p:nvGrpSpPr>
          <p:cNvPr id="89" name="그룹 88"/>
          <p:cNvGrpSpPr/>
          <p:nvPr/>
        </p:nvGrpSpPr>
        <p:grpSpPr>
          <a:xfrm>
            <a:off x="2144688" y="4869159"/>
            <a:ext cx="1925803" cy="1836033"/>
            <a:chOff x="7779725" y="4509120"/>
            <a:chExt cx="2213835" cy="2148729"/>
          </a:xfrm>
        </p:grpSpPr>
        <p:sp>
          <p:nvSpPr>
            <p:cNvPr id="7181" name="Text Box 19"/>
            <p:cNvSpPr txBox="1">
              <a:spLocks noChangeArrowheads="1"/>
            </p:cNvSpPr>
            <p:nvPr/>
          </p:nvSpPr>
          <p:spPr bwMode="auto">
            <a:xfrm>
              <a:off x="7779725" y="5600649"/>
              <a:ext cx="1368426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>
                <a:spcBef>
                  <a:spcPct val="50000"/>
                </a:spcBef>
                <a:buClr>
                  <a:srgbClr val="FFFFFF"/>
                </a:buClr>
                <a:buFont typeface="Wingdings" pitchFamily="2" charset="2"/>
                <a:buNone/>
              </a:pPr>
              <a:r>
                <a:rPr lang="en-US" altLang="ko-KR" sz="1000" smtClean="0">
                  <a:solidFill>
                    <a:srgbClr val="FFFFFF"/>
                  </a:solidFill>
                </a:rPr>
                <a:t>GENDER</a:t>
              </a:r>
            </a:p>
          </p:txBody>
        </p:sp>
        <p:sp>
          <p:nvSpPr>
            <p:cNvPr id="7182" name="Text Box 20"/>
            <p:cNvSpPr txBox="1">
              <a:spLocks noChangeArrowheads="1"/>
            </p:cNvSpPr>
            <p:nvPr/>
          </p:nvSpPr>
          <p:spPr bwMode="auto">
            <a:xfrm>
              <a:off x="7779725" y="6116546"/>
              <a:ext cx="1368426" cy="244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>
                <a:spcBef>
                  <a:spcPct val="50000"/>
                </a:spcBef>
                <a:buClr>
                  <a:srgbClr val="FFFFFF"/>
                </a:buClr>
                <a:buFont typeface="Wingdings" pitchFamily="2" charset="2"/>
                <a:buNone/>
              </a:pPr>
              <a:r>
                <a:rPr lang="en-US" altLang="ko-KR" sz="1000" smtClean="0">
                  <a:solidFill>
                    <a:srgbClr val="FFFFFF"/>
                  </a:solidFill>
                </a:rPr>
                <a:t> AGE</a:t>
              </a:r>
            </a:p>
          </p:txBody>
        </p:sp>
        <p:grpSp>
          <p:nvGrpSpPr>
            <p:cNvPr id="2" name="그룹 63"/>
            <p:cNvGrpSpPr/>
            <p:nvPr/>
          </p:nvGrpSpPr>
          <p:grpSpPr>
            <a:xfrm>
              <a:off x="7779725" y="5837186"/>
              <a:ext cx="2213835" cy="244475"/>
              <a:chOff x="7354766" y="4912718"/>
              <a:chExt cx="1565030" cy="244475"/>
            </a:xfrm>
          </p:grpSpPr>
          <p:sp>
            <p:nvSpPr>
              <p:cNvPr id="7192" name="AutoShape 60"/>
              <p:cNvSpPr>
                <a:spLocks noChangeArrowheads="1"/>
              </p:cNvSpPr>
              <p:nvPr/>
            </p:nvSpPr>
            <p:spPr bwMode="auto">
              <a:xfrm>
                <a:off x="7354766" y="4927005"/>
                <a:ext cx="1462454" cy="215900"/>
              </a:xfrm>
              <a:prstGeom prst="roundRect">
                <a:avLst>
                  <a:gd name="adj" fmla="val 50000"/>
                </a:avLst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Char char="u"/>
                </a:pPr>
                <a:endParaRPr lang="ko-KR" altLang="ko-KR" sz="1400">
                  <a:solidFill>
                    <a:srgbClr val="FFFFFF"/>
                  </a:solidFill>
                </a:endParaRPr>
              </a:p>
            </p:txBody>
          </p:sp>
          <p:sp>
            <p:nvSpPr>
              <p:cNvPr id="7194" name="Rectangle 65"/>
              <p:cNvSpPr>
                <a:spLocks noChangeArrowheads="1"/>
              </p:cNvSpPr>
              <p:nvPr/>
            </p:nvSpPr>
            <p:spPr bwMode="auto">
              <a:xfrm>
                <a:off x="7982676" y="4927005"/>
                <a:ext cx="199292" cy="2159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None/>
                </a:pPr>
                <a:endParaRPr lang="ko-KR" altLang="ko-KR" sz="1400">
                  <a:solidFill>
                    <a:srgbClr val="000000"/>
                  </a:solidFill>
                  <a:latin typeface="MankSans" pitchFamily="2" charset="-127"/>
                  <a:ea typeface="MankSans" pitchFamily="2" charset="-127"/>
                </a:endParaRPr>
              </a:p>
            </p:txBody>
          </p:sp>
          <p:sp>
            <p:nvSpPr>
              <p:cNvPr id="7195" name="Text Box 66"/>
              <p:cNvSpPr txBox="1">
                <a:spLocks noChangeArrowheads="1"/>
              </p:cNvSpPr>
              <p:nvPr/>
            </p:nvSpPr>
            <p:spPr bwMode="auto">
              <a:xfrm>
                <a:off x="7429500" y="4912718"/>
                <a:ext cx="400050" cy="244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None/>
                </a:pPr>
                <a:r>
                  <a:rPr lang="en-US" altLang="ko-KR" sz="1000" smtClean="0">
                    <a:solidFill>
                      <a:srgbClr val="FFFFFF"/>
                    </a:solidFill>
                  </a:rPr>
                  <a:t>M</a:t>
                </a:r>
              </a:p>
            </p:txBody>
          </p:sp>
          <p:sp>
            <p:nvSpPr>
              <p:cNvPr id="7196" name="Text Box 67"/>
              <p:cNvSpPr txBox="1">
                <a:spLocks noChangeArrowheads="1"/>
              </p:cNvSpPr>
              <p:nvPr/>
            </p:nvSpPr>
            <p:spPr bwMode="auto">
              <a:xfrm>
                <a:off x="8519746" y="4912718"/>
                <a:ext cx="400050" cy="244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None/>
                </a:pPr>
                <a:r>
                  <a:rPr lang="en-US" altLang="ko-KR" sz="1000" smtClean="0">
                    <a:solidFill>
                      <a:srgbClr val="FFFFFF"/>
                    </a:solidFill>
                  </a:rPr>
                  <a:t>F</a:t>
                </a:r>
              </a:p>
            </p:txBody>
          </p:sp>
        </p:grpSp>
        <p:sp>
          <p:nvSpPr>
            <p:cNvPr id="49" name="Text Box 19"/>
            <p:cNvSpPr txBox="1">
              <a:spLocks noChangeArrowheads="1"/>
            </p:cNvSpPr>
            <p:nvPr/>
          </p:nvSpPr>
          <p:spPr bwMode="auto">
            <a:xfrm>
              <a:off x="7779726" y="4509120"/>
              <a:ext cx="2000249" cy="288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>
                <a:spcBef>
                  <a:spcPct val="50000"/>
                </a:spcBef>
                <a:buClr>
                  <a:srgbClr val="FFFFFF"/>
                </a:buClr>
                <a:buFont typeface="Wingdings" pitchFamily="2" charset="2"/>
                <a:buNone/>
              </a:pPr>
              <a:r>
                <a:rPr lang="en-US" altLang="ko-KR" sz="1000" dirty="0" smtClean="0">
                  <a:solidFill>
                    <a:srgbClr val="FFFFFF"/>
                  </a:solidFill>
                </a:rPr>
                <a:t>ACTIVE INVOLVEMENT</a:t>
              </a:r>
            </a:p>
          </p:txBody>
        </p:sp>
        <p:grpSp>
          <p:nvGrpSpPr>
            <p:cNvPr id="3" name="그룹 61"/>
            <p:cNvGrpSpPr/>
            <p:nvPr/>
          </p:nvGrpSpPr>
          <p:grpSpPr>
            <a:xfrm>
              <a:off x="7779725" y="4745658"/>
              <a:ext cx="2213835" cy="246221"/>
              <a:chOff x="7354766" y="3821190"/>
              <a:chExt cx="1565030" cy="246221"/>
            </a:xfrm>
          </p:grpSpPr>
          <p:sp>
            <p:nvSpPr>
              <p:cNvPr id="50" name="AutoShape 60"/>
              <p:cNvSpPr>
                <a:spLocks noChangeArrowheads="1"/>
              </p:cNvSpPr>
              <p:nvPr/>
            </p:nvSpPr>
            <p:spPr bwMode="auto">
              <a:xfrm>
                <a:off x="7354766" y="3835477"/>
                <a:ext cx="1462454" cy="215900"/>
              </a:xfrm>
              <a:prstGeom prst="roundRect">
                <a:avLst>
                  <a:gd name="adj" fmla="val 50000"/>
                </a:avLst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Char char="u"/>
                </a:pPr>
                <a:endParaRPr lang="ko-KR" altLang="ko-KR" sz="14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" name="Rectangle 65"/>
              <p:cNvSpPr>
                <a:spLocks noChangeArrowheads="1"/>
              </p:cNvSpPr>
              <p:nvPr/>
            </p:nvSpPr>
            <p:spPr bwMode="auto">
              <a:xfrm>
                <a:off x="8148116" y="3837731"/>
                <a:ext cx="199292" cy="2159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None/>
                </a:pPr>
                <a:endParaRPr lang="ko-KR" altLang="ko-KR" sz="1400">
                  <a:solidFill>
                    <a:srgbClr val="000000"/>
                  </a:solidFill>
                  <a:latin typeface="MankSans" pitchFamily="2" charset="-127"/>
                  <a:ea typeface="MankSans" pitchFamily="2" charset="-127"/>
                </a:endParaRPr>
              </a:p>
            </p:txBody>
          </p:sp>
          <p:sp>
            <p:nvSpPr>
              <p:cNvPr id="54" name="Text Box 66"/>
              <p:cNvSpPr txBox="1">
                <a:spLocks noChangeArrowheads="1"/>
              </p:cNvSpPr>
              <p:nvPr/>
            </p:nvSpPr>
            <p:spPr bwMode="auto">
              <a:xfrm>
                <a:off x="7354766" y="3821190"/>
                <a:ext cx="474785" cy="246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None/>
                </a:pPr>
                <a:r>
                  <a:rPr lang="en-US" altLang="ko-KR" sz="1000" dirty="0" smtClean="0">
                    <a:solidFill>
                      <a:srgbClr val="FFFFFF"/>
                    </a:solidFill>
                  </a:rPr>
                  <a:t>L</a:t>
                </a:r>
              </a:p>
            </p:txBody>
          </p:sp>
          <p:sp>
            <p:nvSpPr>
              <p:cNvPr id="55" name="Text Box 67"/>
              <p:cNvSpPr txBox="1">
                <a:spLocks noChangeArrowheads="1"/>
              </p:cNvSpPr>
              <p:nvPr/>
            </p:nvSpPr>
            <p:spPr bwMode="auto">
              <a:xfrm>
                <a:off x="8519746" y="3821190"/>
                <a:ext cx="400050" cy="244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None/>
                </a:pPr>
                <a:r>
                  <a:rPr lang="en-US" altLang="ko-KR" sz="1000" dirty="0" smtClean="0">
                    <a:solidFill>
                      <a:srgbClr val="FFFFFF"/>
                    </a:solidFill>
                  </a:rPr>
                  <a:t>H</a:t>
                </a:r>
              </a:p>
            </p:txBody>
          </p:sp>
        </p:grpSp>
        <p:sp>
          <p:nvSpPr>
            <p:cNvPr id="56" name="Text Box 19"/>
            <p:cNvSpPr txBox="1">
              <a:spLocks noChangeArrowheads="1"/>
            </p:cNvSpPr>
            <p:nvPr/>
          </p:nvSpPr>
          <p:spPr bwMode="auto">
            <a:xfrm>
              <a:off x="7779725" y="5036738"/>
              <a:ext cx="1646238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>
                <a:spcBef>
                  <a:spcPct val="50000"/>
                </a:spcBef>
                <a:buClr>
                  <a:srgbClr val="FFFFFF"/>
                </a:buClr>
                <a:buFont typeface="Wingdings" pitchFamily="2" charset="2"/>
                <a:buNone/>
              </a:pPr>
              <a:r>
                <a:rPr lang="en-US" altLang="ko-KR" sz="1000" dirty="0" smtClean="0">
                  <a:solidFill>
                    <a:srgbClr val="FFFFFF"/>
                  </a:solidFill>
                </a:rPr>
                <a:t>STYLE INVOLVEMENT</a:t>
              </a:r>
            </a:p>
          </p:txBody>
        </p:sp>
        <p:grpSp>
          <p:nvGrpSpPr>
            <p:cNvPr id="4" name="그룹 62"/>
            <p:cNvGrpSpPr/>
            <p:nvPr/>
          </p:nvGrpSpPr>
          <p:grpSpPr>
            <a:xfrm>
              <a:off x="7779725" y="5273275"/>
              <a:ext cx="2213835" cy="246221"/>
              <a:chOff x="7354766" y="4348807"/>
              <a:chExt cx="1565030" cy="246221"/>
            </a:xfrm>
          </p:grpSpPr>
          <p:sp>
            <p:nvSpPr>
              <p:cNvPr id="57" name="AutoShape 60"/>
              <p:cNvSpPr>
                <a:spLocks noChangeArrowheads="1"/>
              </p:cNvSpPr>
              <p:nvPr/>
            </p:nvSpPr>
            <p:spPr bwMode="auto">
              <a:xfrm>
                <a:off x="7354766" y="4363094"/>
                <a:ext cx="1462454" cy="215900"/>
              </a:xfrm>
              <a:prstGeom prst="roundRect">
                <a:avLst>
                  <a:gd name="adj" fmla="val 50000"/>
                </a:avLst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Char char="u"/>
                </a:pPr>
                <a:endParaRPr lang="ko-KR" altLang="ko-KR" sz="1400">
                  <a:solidFill>
                    <a:srgbClr val="FFFFFF"/>
                  </a:solidFill>
                </a:endParaRPr>
              </a:p>
            </p:txBody>
          </p:sp>
          <p:sp>
            <p:nvSpPr>
              <p:cNvPr id="58" name="Rectangle 65"/>
              <p:cNvSpPr>
                <a:spLocks noChangeArrowheads="1"/>
              </p:cNvSpPr>
              <p:nvPr/>
            </p:nvSpPr>
            <p:spPr bwMode="auto">
              <a:xfrm>
                <a:off x="8181968" y="4363094"/>
                <a:ext cx="199292" cy="2159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None/>
                </a:pPr>
                <a:endParaRPr lang="ko-KR" altLang="ko-KR" sz="1400">
                  <a:solidFill>
                    <a:srgbClr val="000000"/>
                  </a:solidFill>
                  <a:latin typeface="MankSans" pitchFamily="2" charset="-127"/>
                  <a:ea typeface="MankSans" pitchFamily="2" charset="-127"/>
                </a:endParaRPr>
              </a:p>
            </p:txBody>
          </p:sp>
          <p:sp>
            <p:nvSpPr>
              <p:cNvPr id="59" name="Text Box 66"/>
              <p:cNvSpPr txBox="1">
                <a:spLocks noChangeArrowheads="1"/>
              </p:cNvSpPr>
              <p:nvPr/>
            </p:nvSpPr>
            <p:spPr bwMode="auto">
              <a:xfrm>
                <a:off x="7354766" y="4348807"/>
                <a:ext cx="474785" cy="24622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None/>
                </a:pPr>
                <a:r>
                  <a:rPr lang="en-US" altLang="ko-KR" sz="1000" dirty="0" smtClean="0">
                    <a:solidFill>
                      <a:srgbClr val="FFFFFF"/>
                    </a:solidFill>
                  </a:rPr>
                  <a:t>L</a:t>
                </a:r>
              </a:p>
            </p:txBody>
          </p:sp>
          <p:sp>
            <p:nvSpPr>
              <p:cNvPr id="60" name="Text Box 67"/>
              <p:cNvSpPr txBox="1">
                <a:spLocks noChangeArrowheads="1"/>
              </p:cNvSpPr>
              <p:nvPr/>
            </p:nvSpPr>
            <p:spPr bwMode="auto">
              <a:xfrm>
                <a:off x="8519746" y="4348807"/>
                <a:ext cx="400050" cy="2444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None/>
                </a:pPr>
                <a:r>
                  <a:rPr lang="en-US" altLang="ko-KR" sz="1000" dirty="0" smtClean="0">
                    <a:solidFill>
                      <a:srgbClr val="FFFFFF"/>
                    </a:solidFill>
                  </a:rPr>
                  <a:t>H</a:t>
                </a:r>
              </a:p>
            </p:txBody>
          </p:sp>
        </p:grpSp>
        <p:grpSp>
          <p:nvGrpSpPr>
            <p:cNvPr id="5" name="그룹 65"/>
            <p:cNvGrpSpPr/>
            <p:nvPr/>
          </p:nvGrpSpPr>
          <p:grpSpPr>
            <a:xfrm>
              <a:off x="7779725" y="6383978"/>
              <a:ext cx="2068734" cy="216001"/>
              <a:chOff x="7354766" y="4927005"/>
              <a:chExt cx="1462454" cy="216001"/>
            </a:xfrm>
          </p:grpSpPr>
          <p:sp>
            <p:nvSpPr>
              <p:cNvPr id="67" name="AutoShape 60"/>
              <p:cNvSpPr>
                <a:spLocks noChangeArrowheads="1"/>
              </p:cNvSpPr>
              <p:nvPr/>
            </p:nvSpPr>
            <p:spPr bwMode="auto">
              <a:xfrm>
                <a:off x="7354766" y="4927005"/>
                <a:ext cx="1462454" cy="215900"/>
              </a:xfrm>
              <a:prstGeom prst="roundRect">
                <a:avLst>
                  <a:gd name="adj" fmla="val 50000"/>
                </a:avLst>
              </a:prstGeom>
              <a:noFill/>
              <a:ln w="28575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Char char="u"/>
                </a:pPr>
                <a:endParaRPr lang="ko-KR" altLang="ko-KR" sz="1400">
                  <a:solidFill>
                    <a:srgbClr val="FFFFFF"/>
                  </a:solidFill>
                </a:endParaRPr>
              </a:p>
            </p:txBody>
          </p:sp>
          <p:sp>
            <p:nvSpPr>
              <p:cNvPr id="68" name="Rectangle 65"/>
              <p:cNvSpPr>
                <a:spLocks noChangeArrowheads="1"/>
              </p:cNvSpPr>
              <p:nvPr/>
            </p:nvSpPr>
            <p:spPr bwMode="auto">
              <a:xfrm>
                <a:off x="7588839" y="4927006"/>
                <a:ext cx="634118" cy="216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>
                  <a:spcBef>
                    <a:spcPct val="50000"/>
                  </a:spcBef>
                  <a:buClr>
                    <a:srgbClr val="FFFFFF"/>
                  </a:buClr>
                  <a:buSzPct val="90000"/>
                  <a:buFont typeface="Wingdings" pitchFamily="2" charset="2"/>
                  <a:buNone/>
                </a:pPr>
                <a:endParaRPr lang="ko-KR" altLang="ko-KR" sz="1400">
                  <a:solidFill>
                    <a:srgbClr val="000000"/>
                  </a:solidFill>
                  <a:latin typeface="MankSans" pitchFamily="2" charset="-127"/>
                  <a:ea typeface="MankSans" pitchFamily="2" charset="-127"/>
                </a:endParaRPr>
              </a:p>
            </p:txBody>
          </p:sp>
        </p:grpSp>
        <p:sp>
          <p:nvSpPr>
            <p:cNvPr id="71" name="직사각형 70"/>
            <p:cNvSpPr/>
            <p:nvPr/>
          </p:nvSpPr>
          <p:spPr>
            <a:xfrm>
              <a:off x="8243810" y="6369694"/>
              <a:ext cx="597422" cy="28815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000" dirty="0" smtClean="0">
                  <a:solidFill>
                    <a:srgbClr val="000000"/>
                  </a:solidFill>
                </a:rPr>
                <a:t>25-30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200472" y="508610"/>
            <a:ext cx="403244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20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Caports</a:t>
            </a:r>
            <a:r>
              <a:rPr lang="en-US" altLang="ko-KR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Lifestyle Target Image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56456" y="44624"/>
            <a:ext cx="64807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srgbClr val="FFFF00"/>
                </a:solidFill>
              </a:rPr>
              <a:t>별첨 </a:t>
            </a:r>
            <a:r>
              <a:rPr lang="en-US" altLang="ko-KR" sz="1200" b="1" dirty="0" smtClean="0">
                <a:solidFill>
                  <a:srgbClr val="FFFF00"/>
                </a:solidFill>
              </a:rPr>
              <a:t>1</a:t>
            </a:r>
            <a:endParaRPr lang="ko-KR" altLang="en-US" sz="1200" b="1" dirty="0">
              <a:solidFill>
                <a:srgbClr val="FFFF00"/>
              </a:solidFill>
            </a:endParaRPr>
          </a:p>
        </p:txBody>
      </p:sp>
      <p:pic>
        <p:nvPicPr>
          <p:cNvPr id="77" name="Picture 4" descr="스크린샷 2012-05-23 오후 11.35.15.png"/>
          <p:cNvPicPr>
            <a:picLocks noChangeAspect="1"/>
          </p:cNvPicPr>
          <p:nvPr/>
        </p:nvPicPr>
        <p:blipFill>
          <a:blip r:embed="rId2" cstate="print"/>
          <a:srcRect l="5063"/>
          <a:stretch>
            <a:fillRect/>
          </a:stretch>
        </p:blipFill>
        <p:spPr bwMode="auto">
          <a:xfrm>
            <a:off x="4304928" y="2276872"/>
            <a:ext cx="3303129" cy="2096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" name="Picture 2" descr="D:\EXR\참조\모라비안 컨설팅 자료\EXR 04-06\caports\caports image\200121240-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04928" y="4437112"/>
            <a:ext cx="1449402" cy="2088232"/>
          </a:xfrm>
          <a:prstGeom prst="rect">
            <a:avLst/>
          </a:prstGeom>
          <a:noFill/>
        </p:spPr>
      </p:pic>
      <p:pic>
        <p:nvPicPr>
          <p:cNvPr id="83" name="Picture 4" descr="D:\EXR\참조\모라비안 컨설팅 자료\EXR 04-06\caports\caports image\dv3640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2920" y="188640"/>
            <a:ext cx="2088231" cy="2016224"/>
          </a:xfrm>
          <a:prstGeom prst="rect">
            <a:avLst/>
          </a:prstGeom>
          <a:noFill/>
        </p:spPr>
      </p:pic>
      <p:pic>
        <p:nvPicPr>
          <p:cNvPr id="84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61312" y="2276872"/>
            <a:ext cx="1944216" cy="2072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93160" y="198403"/>
            <a:ext cx="3212867" cy="2006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" name="Picture 8" descr="D:\EXR\참조\모라비안 컨설팅 자료\exr웹자료\이미지\exr광고사진\bu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89304" y="4437112"/>
            <a:ext cx="2065184" cy="2088232"/>
          </a:xfrm>
          <a:prstGeom prst="rect">
            <a:avLst/>
          </a:prstGeom>
          <a:noFill/>
        </p:spPr>
      </p:pic>
      <p:pic>
        <p:nvPicPr>
          <p:cNvPr id="88" name="Picture 3" descr="D:\EXR\참조\모라비안 컨설팅 자료\EXR 04-06\caports\caports image\AAJY00147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89104" y="4437112"/>
            <a:ext cx="1728192" cy="20882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6805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기본 디자인">
  <a:themeElements>
    <a:clrScheme name="3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6143</TotalTime>
  <Words>181</Words>
  <Application>Microsoft Office PowerPoint</Application>
  <PresentationFormat>A4 용지(210x297mm)</PresentationFormat>
  <Paragraphs>22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4_기본 디자인</vt:lpstr>
      <vt:lpstr>슬라이드 0</vt:lpstr>
      <vt:lpstr>슬라이드 1</vt:lpstr>
    </vt:vector>
  </TitlesOfParts>
  <Company>FINAL SE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블랙에디션</dc:creator>
  <cp:lastModifiedBy>Windows XP</cp:lastModifiedBy>
  <cp:revision>445</cp:revision>
  <dcterms:created xsi:type="dcterms:W3CDTF">2010-01-28T01:17:46Z</dcterms:created>
  <dcterms:modified xsi:type="dcterms:W3CDTF">2012-11-02T01:26:56Z</dcterms:modified>
</cp:coreProperties>
</file>